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media/image28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838" r:id="rId2"/>
    <p:sldMasterId id="2147483840" r:id="rId3"/>
    <p:sldMasterId id="2147483842" r:id="rId4"/>
    <p:sldMasterId id="2147483844" r:id="rId5"/>
    <p:sldMasterId id="2147483848" r:id="rId6"/>
    <p:sldMasterId id="2147483850" r:id="rId7"/>
    <p:sldMasterId id="2147483852" r:id="rId8"/>
    <p:sldMasterId id="2147483854" r:id="rId9"/>
    <p:sldMasterId id="2147483856" r:id="rId10"/>
    <p:sldMasterId id="2147483858" r:id="rId11"/>
  </p:sldMasterIdLst>
  <p:notesMasterIdLst>
    <p:notesMasterId r:id="rId36"/>
  </p:notesMasterIdLst>
  <p:handoutMasterIdLst>
    <p:handoutMasterId r:id="rId37"/>
  </p:handoutMasterIdLst>
  <p:sldIdLst>
    <p:sldId id="496" r:id="rId12"/>
    <p:sldId id="497" r:id="rId13"/>
    <p:sldId id="502" r:id="rId14"/>
    <p:sldId id="503" r:id="rId15"/>
    <p:sldId id="506" r:id="rId16"/>
    <p:sldId id="508" r:id="rId17"/>
    <p:sldId id="509" r:id="rId18"/>
    <p:sldId id="510" r:id="rId19"/>
    <p:sldId id="511" r:id="rId20"/>
    <p:sldId id="513" r:id="rId21"/>
    <p:sldId id="514" r:id="rId22"/>
    <p:sldId id="515" r:id="rId23"/>
    <p:sldId id="516" r:id="rId24"/>
    <p:sldId id="520" r:id="rId25"/>
    <p:sldId id="517" r:id="rId26"/>
    <p:sldId id="518" r:id="rId27"/>
    <p:sldId id="504" r:id="rId28"/>
    <p:sldId id="507" r:id="rId29"/>
    <p:sldId id="526" r:id="rId30"/>
    <p:sldId id="521" r:id="rId31"/>
    <p:sldId id="522" r:id="rId32"/>
    <p:sldId id="523" r:id="rId33"/>
    <p:sldId id="524" r:id="rId34"/>
    <p:sldId id="525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Garamond" pitchFamily="18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CC"/>
    <a:srgbClr val="FFFFFF"/>
    <a:srgbClr val="FFFF00"/>
    <a:srgbClr val="CC6600"/>
    <a:srgbClr val="0099CC"/>
    <a:srgbClr val="00CCFF"/>
    <a:srgbClr val="3333FF"/>
    <a:srgbClr val="66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2" autoAdjust="0"/>
    <p:restoredTop sz="85801" autoAdjust="0"/>
  </p:normalViewPr>
  <p:slideViewPr>
    <p:cSldViewPr>
      <p:cViewPr varScale="1">
        <p:scale>
          <a:sx n="165" d="100"/>
          <a:sy n="165" d="100"/>
        </p:scale>
        <p:origin x="-120" y="-1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生物化学 II</a:t>
            </a:r>
          </a:p>
        </p:txBody>
      </p:sp>
      <p:sp>
        <p:nvSpPr>
          <p:cNvPr id="72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E637AC0-E98C-44A1-AFA8-7E75007DB7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613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生物化学 II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E80695-F390-416E-BAA1-25421608CF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40504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生物化学 II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E80695-F390-416E-BAA1-25421608CF8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392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817 h 1906"/>
                <a:gd name="T4" fmla="*/ 5959 w 5740"/>
                <a:gd name="T5" fmla="*/ 817 h 1906"/>
                <a:gd name="T6" fmla="*/ 5959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87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3687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81D5B-E80A-4904-B669-17BFB50A97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108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97987-22A3-4C20-9693-9EAB167241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213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C5683-CC3B-4E9A-A190-BF9CA6D967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321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F5255-3CC9-46FE-8971-791B27CEFA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1672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53E04-4439-43FA-97D7-AF13754D89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0822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B6FFF-617B-45E1-B31C-F65813680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5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AB0B7-C6CB-40AE-8251-7C63C0E705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64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CF3FD-A859-4432-AFEA-AC71A5ED89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832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640F5-182E-41A0-8A29-E740EDD33E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756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35003-4AAC-49C6-BAFB-436ABF073F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3430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4935B-CBFF-4075-8902-B8EBECC235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95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A5C6F-C673-4E2F-87F2-D6027A2FFB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85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DB794-792D-40DD-8061-BD2B8834B2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0670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CB5D081F-51BA-4966-B05C-A41A5C0590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817 h 1906"/>
                <a:gd name="T4" fmla="*/ 5959 w 5740"/>
                <a:gd name="T5" fmla="*/ 817 h 1906"/>
                <a:gd name="T6" fmla="*/ 5959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37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7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9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39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1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3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5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9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1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3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E0F8AEF-7693-4A36-963E-DE55CEBBD3E0}" type="slidenum">
              <a:rPr lang="en-US" altLang="zh-CN">
                <a:solidFill>
                  <a:srgbClr val="FFFFFF"/>
                </a:solidFill>
                <a:ea typeface="宋体" pitchFamily="2" charset="-122"/>
                <a:cs typeface="Arial"/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5846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7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48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mtClean="0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  <p:sp>
            <p:nvSpPr>
              <p:cNvPr id="35850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srgbClr val="FFFFFF"/>
                  </a:solidFill>
                  <a:ea typeface="宋体" pitchFamily="2" charset="-122"/>
                  <a:cs typeface="Arial"/>
                </a:endParaRPr>
              </a:p>
            </p:txBody>
          </p:sp>
        </p:grpSp>
        <p:sp>
          <p:nvSpPr>
            <p:cNvPr id="35851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655 h 1906"/>
                <a:gd name="T4" fmla="*/ 5776 w 5740"/>
                <a:gd name="T5" fmla="*/ 1655 h 1906"/>
                <a:gd name="T6" fmla="*/ 577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mtClean="0">
                <a:solidFill>
                  <a:srgbClr val="FFFFFF"/>
                </a:solidFill>
                <a:ea typeface="宋体" pitchFamily="2" charset="-122"/>
                <a:cs typeface="Arial"/>
              </a:endParaRPr>
            </a:p>
          </p:txBody>
        </p:sp>
      </p:grpSp>
      <p:sp>
        <p:nvSpPr>
          <p:cNvPr id="35853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  <a:ea typeface="宋体" pitchFamily="2" charset="-122"/>
              <a:cs typeface="Arial"/>
            </a:endParaRPr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5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gy@sustc.edu.c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Image result for dynamica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52" y="4255713"/>
            <a:ext cx="9160052" cy="26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488315" y="-228600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solidFill>
                  <a:schemeClr val="hlink"/>
                </a:solidFill>
                <a:ea typeface="宋体" pitchFamily="2" charset="-122"/>
              </a:rPr>
              <a:t>Biological Dynamics Modeling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07474" y="3424716"/>
            <a:ext cx="1960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/>
            <a:r>
              <a:rPr lang="zh-CN" altLang="en-US" sz="1600" dirty="0">
                <a:ea typeface="宋体" pitchFamily="2" charset="-122"/>
                <a:cs typeface="Times New Roman" pitchFamily="18" charset="0"/>
                <a:hlinkClick r:id="rId3"/>
              </a:rPr>
              <a:t>王冠</a:t>
            </a:r>
            <a:r>
              <a:rPr lang="zh-CN" altLang="en-US" sz="1600" dirty="0" smtClean="0">
                <a:ea typeface="宋体" pitchFamily="2" charset="-122"/>
                <a:cs typeface="Times New Roman" pitchFamily="18" charset="0"/>
                <a:hlinkClick r:id="rId3"/>
              </a:rPr>
              <a:t>宇  </a:t>
            </a:r>
            <a:r>
              <a:rPr lang="en-US" altLang="zh-CN" sz="1600" dirty="0">
                <a:ea typeface="宋体" pitchFamily="2" charset="-122"/>
                <a:cs typeface="Times New Roman" pitchFamily="18" charset="0"/>
              </a:rPr>
              <a:t>18665955633</a:t>
            </a:r>
          </a:p>
          <a:p>
            <a:pPr algn="ctr"/>
            <a:r>
              <a:rPr lang="en-US" altLang="zh-CN" sz="1600" dirty="0" smtClean="0">
                <a:ea typeface="宋体" pitchFamily="2" charset="-122"/>
                <a:cs typeface="Times New Roman" pitchFamily="18" charset="0"/>
                <a:hlinkClick r:id="rId3"/>
              </a:rPr>
              <a:t>wanggy@sustc.edu.cn</a:t>
            </a:r>
            <a:endParaRPr lang="en-US" altLang="zh-CN" sz="1600" dirty="0">
              <a:ea typeface="宋体" pitchFamily="2" charset="-122"/>
              <a:cs typeface="Times New Roman" pitchFamily="18" charset="0"/>
            </a:endParaRPr>
          </a:p>
          <a:p>
            <a:pPr algn="ctr"/>
            <a:r>
              <a:rPr lang="en-US" altLang="zh-CN" sz="1600" dirty="0">
                <a:ea typeface="宋体" pitchFamily="2" charset="-122"/>
                <a:cs typeface="Times New Roman" pitchFamily="18" charset="0"/>
              </a:rPr>
              <a:t> </a:t>
            </a:r>
            <a:endParaRPr lang="en-US" altLang="zh-CN" sz="1600" dirty="0" smtClean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562752" y="2062212"/>
            <a:ext cx="27831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宋体" pitchFamily="2" charset="-122"/>
              </a:rPr>
              <a:t>韦添元（助教</a:t>
            </a:r>
            <a:r>
              <a:rPr lang="zh-CN" altLang="en-US" sz="1800" dirty="0" smtClean="0">
                <a:ea typeface="宋体" pitchFamily="2" charset="-122"/>
              </a:rPr>
              <a:t>）</a:t>
            </a:r>
            <a:r>
              <a:rPr lang="en-US" altLang="zh-CN" sz="1800" dirty="0">
                <a:ea typeface="宋体" pitchFamily="2" charset="-122"/>
              </a:rPr>
              <a:t>15811823840</a:t>
            </a:r>
            <a:r>
              <a:rPr lang="zh-CN" altLang="en-US" sz="1800" dirty="0" smtClean="0">
                <a:ea typeface="宋体" pitchFamily="2" charset="-122"/>
              </a:rPr>
              <a:t> </a:t>
            </a: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562752" y="2590800"/>
            <a:ext cx="32585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宋体" pitchFamily="2" charset="-122"/>
              </a:rPr>
              <a:t>11849117@mail.sustc.edu.cn </a:t>
            </a:r>
            <a:endParaRPr lang="zh-CN" altLang="en-US" sz="1800" dirty="0">
              <a:ea typeface="宋体" pitchFamily="2" charset="-122"/>
            </a:endParaRPr>
          </a:p>
        </p:txBody>
      </p:sp>
      <p:pic>
        <p:nvPicPr>
          <p:cNvPr id="9" name="Picture 2" descr="http://bio.sustc.edu.cn/images/shizi/fujiaoshou_08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0519"/>
            <a:ext cx="28289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9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1317625"/>
            <a:ext cx="5294312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207963" y="147638"/>
            <a:ext cx="444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smtClean="0">
                <a:solidFill>
                  <a:srgbClr val="FFFF00"/>
                </a:solidFill>
                <a:cs typeface="Arial"/>
              </a:rPr>
              <a:t>Budding yeast cell cycle network</a:t>
            </a:r>
            <a:endParaRPr lang="zh-CN" altLang="en-US" b="1" smtClean="0">
              <a:solidFill>
                <a:srgbClr val="FFFF00"/>
              </a:solidFill>
              <a:cs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188" y="1379538"/>
            <a:ext cx="4572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038" y="3327400"/>
            <a:ext cx="114300" cy="2667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93975"/>
            <a:ext cx="3733800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6400800"/>
            <a:ext cx="501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TextBox 4"/>
          <p:cNvSpPr txBox="1">
            <a:spLocks noChangeArrowheads="1"/>
          </p:cNvSpPr>
          <p:nvPr/>
        </p:nvSpPr>
        <p:spPr bwMode="auto">
          <a:xfrm>
            <a:off x="2819400" y="6396038"/>
            <a:ext cx="106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solidFill>
                  <a:srgbClr val="FFFFFF"/>
                </a:solidFill>
                <a:cs typeface="Arial"/>
              </a:rPr>
              <a:t>Li et al.</a:t>
            </a:r>
            <a:endParaRPr lang="zh-CN" altLang="en-US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9225" name="TextBox 13"/>
          <p:cNvSpPr txBox="1">
            <a:spLocks noChangeArrowheads="1"/>
          </p:cNvSpPr>
          <p:nvPr/>
        </p:nvSpPr>
        <p:spPr bwMode="auto">
          <a:xfrm>
            <a:off x="6207125" y="379413"/>
            <a:ext cx="12588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solidFill>
                  <a:srgbClr val="FFFFFF"/>
                </a:solidFill>
                <a:cs typeface="Arial"/>
              </a:rPr>
              <a:t>11 nodes</a:t>
            </a:r>
            <a:endParaRPr lang="zh-CN" altLang="en-US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9226" name="TextBox 14"/>
          <p:cNvSpPr txBox="1">
            <a:spLocks noChangeArrowheads="1"/>
          </p:cNvSpPr>
          <p:nvPr/>
        </p:nvSpPr>
        <p:spPr bwMode="auto">
          <a:xfrm>
            <a:off x="6227763" y="917575"/>
            <a:ext cx="1216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solidFill>
                  <a:srgbClr val="FFFFFF"/>
                </a:solidFill>
                <a:cs typeface="Arial"/>
              </a:rPr>
              <a:t>34 edges</a:t>
            </a:r>
            <a:endParaRPr lang="zh-CN" altLang="en-US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9227" name="TextBox 9"/>
          <p:cNvSpPr txBox="1">
            <a:spLocks noChangeArrowheads="1"/>
          </p:cNvSpPr>
          <p:nvPr/>
        </p:nvSpPr>
        <p:spPr bwMode="auto">
          <a:xfrm>
            <a:off x="6227763" y="5029200"/>
            <a:ext cx="1700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solidFill>
                  <a:srgbClr val="FFFFFF"/>
                </a:solidFill>
                <a:cs typeface="Arial"/>
              </a:rPr>
              <a:t>Binary states</a:t>
            </a:r>
            <a:endParaRPr lang="zh-CN" altLang="en-US" smtClean="0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596900"/>
            <a:ext cx="664845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176213" y="19050"/>
            <a:ext cx="2278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smtClean="0">
                <a:solidFill>
                  <a:srgbClr val="FFFF00"/>
                </a:solidFill>
                <a:cs typeface="Arial"/>
              </a:rPr>
              <a:t>State transitions</a:t>
            </a:r>
            <a:endParaRPr lang="zh-CN" altLang="en-US" b="1" smtClean="0">
              <a:solidFill>
                <a:srgbClr val="FFFF00"/>
              </a:solidFill>
              <a:cs typeface="Arial"/>
            </a:endParaRPr>
          </a:p>
        </p:txBody>
      </p:sp>
      <p:sp>
        <p:nvSpPr>
          <p:cNvPr id="10244" name="TextBox 2"/>
          <p:cNvSpPr txBox="1">
            <a:spLocks noChangeArrowheads="1"/>
          </p:cNvSpPr>
          <p:nvPr/>
        </p:nvSpPr>
        <p:spPr bwMode="auto">
          <a:xfrm>
            <a:off x="7010400" y="552450"/>
            <a:ext cx="2036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solidFill>
                  <a:srgbClr val="FFFFFF"/>
                </a:solidFill>
                <a:cs typeface="Arial"/>
              </a:rPr>
              <a:t>2</a:t>
            </a:r>
            <a:r>
              <a:rPr lang="en-US" altLang="zh-CN" baseline="30000" smtClean="0">
                <a:solidFill>
                  <a:srgbClr val="FFFFFF"/>
                </a:solidFill>
                <a:cs typeface="Arial"/>
              </a:rPr>
              <a:t>11</a:t>
            </a:r>
            <a:r>
              <a:rPr lang="en-US" altLang="zh-CN" smtClean="0">
                <a:solidFill>
                  <a:srgbClr val="FFFFFF"/>
                </a:solidFill>
                <a:cs typeface="Arial"/>
              </a:rPr>
              <a:t>=2048 states</a:t>
            </a:r>
            <a:endParaRPr lang="zh-CN" altLang="en-US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0245" name="TextBox 3"/>
          <p:cNvSpPr txBox="1">
            <a:spLocks noChangeArrowheads="1"/>
          </p:cNvSpPr>
          <p:nvPr/>
        </p:nvSpPr>
        <p:spPr bwMode="auto">
          <a:xfrm>
            <a:off x="2209800" y="6396038"/>
            <a:ext cx="6107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smtClean="0">
                <a:solidFill>
                  <a:srgbClr val="FFFFFF"/>
                </a:solidFill>
                <a:cs typeface="Arial"/>
              </a:rPr>
              <a:t>Yeast cell cycle network is robustly designed !</a:t>
            </a:r>
            <a:endParaRPr lang="zh-CN" altLang="en-US" b="1" smtClean="0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28950"/>
            <a:ext cx="421005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4603750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6419850"/>
            <a:ext cx="47339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1"/>
          <p:cNvSpPr txBox="1">
            <a:spLocks noChangeArrowheads="1"/>
          </p:cNvSpPr>
          <p:nvPr/>
        </p:nvSpPr>
        <p:spPr bwMode="auto">
          <a:xfrm>
            <a:off x="2819400" y="6396038"/>
            <a:ext cx="1489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solidFill>
                  <a:srgbClr val="FFFFFF"/>
                </a:solidFill>
                <a:cs typeface="Arial"/>
              </a:rPr>
              <a:t>Wang et al.</a:t>
            </a:r>
            <a:endParaRPr lang="zh-CN" altLang="en-US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270" name="TextBox 4"/>
          <p:cNvSpPr txBox="1">
            <a:spLocks noChangeArrowheads="1"/>
          </p:cNvSpPr>
          <p:nvPr/>
        </p:nvSpPr>
        <p:spPr bwMode="auto">
          <a:xfrm>
            <a:off x="111125" y="257175"/>
            <a:ext cx="4492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smtClean="0">
                <a:solidFill>
                  <a:srgbClr val="FFFF00"/>
                </a:solidFill>
                <a:cs typeface="Arial"/>
              </a:rPr>
              <a:t>Boolean Algebra based modeling</a:t>
            </a:r>
            <a:endParaRPr lang="zh-CN" altLang="en-US" b="1" smtClean="0">
              <a:solidFill>
                <a:srgbClr val="FFFF00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463"/>
            <a:ext cx="5029200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50290" y="200055"/>
            <a:ext cx="90319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altLang="zh-CN" sz="2400" b="1" dirty="0" smtClean="0">
                <a:solidFill>
                  <a:schemeClr val="hlink"/>
                </a:solidFill>
                <a:ea typeface="宋体" pitchFamily="2" charset="-122"/>
                <a:cs typeface="Times New Roman" pitchFamily="18" charset="0"/>
              </a:rPr>
              <a:t>Reverse engineering: </a:t>
            </a:r>
            <a:r>
              <a:rPr lang="en-US" altLang="zh-CN" sz="2400" b="1" dirty="0" smtClean="0">
                <a:ea typeface="宋体" pitchFamily="2" charset="-122"/>
                <a:cs typeface="Times New Roman" pitchFamily="18" charset="0"/>
              </a:rPr>
              <a:t>from trajectory to determine parameter values.</a:t>
            </a:r>
            <a:endParaRPr lang="zh-CN" altLang="en-US" sz="2400" b="1" dirty="0">
              <a:ea typeface="宋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86369" y="2151721"/>
                <a:ext cx="2131224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</m:num>
                        <m:den>
                          <m:r>
                            <a:rPr lang="en-US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𝐱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/>
                        </a:rPr>
                        <m:t>𝐩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69" y="2151721"/>
                <a:ext cx="2131224" cy="79355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87615" y="3142321"/>
                <a:ext cx="20970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smtClean="0">
                        <a:solidFill>
                          <a:srgbClr val="FF0000"/>
                        </a:solidFill>
                        <a:latin typeface="Cambria Math"/>
                      </a:rPr>
                      <m:t>𝐱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= [ x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, x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, …]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15" y="3142321"/>
                <a:ext cx="2097049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10526" r="-348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276" name="Picture 4" descr="Image result for dynamical syste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97" y="4186956"/>
            <a:ext cx="3301076" cy="24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椭圆 17"/>
          <p:cNvSpPr/>
          <p:nvPr/>
        </p:nvSpPr>
        <p:spPr>
          <a:xfrm flipV="1">
            <a:off x="6792230" y="6514616"/>
            <a:ext cx="110490" cy="1154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 flipV="1">
            <a:off x="7047500" y="6514616"/>
            <a:ext cx="110490" cy="1154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 flipV="1">
            <a:off x="6487430" y="6443514"/>
            <a:ext cx="110490" cy="1154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simulation ru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270" y="2030410"/>
            <a:ext cx="3456343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8480463" y="6212681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58714" y="4108911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187615" y="3733218"/>
                <a:ext cx="21547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B050"/>
                        </a:solidFill>
                        <a:latin typeface="Cambria Math"/>
                      </a:rPr>
                      <m:t>𝐩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= [ p</a:t>
                </a:r>
                <a:r>
                  <a:rPr lang="en-US" altLang="zh-CN" baseline="-25000" dirty="0" smtClean="0">
                    <a:solidFill>
                      <a:srgbClr val="00B05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, p</a:t>
                </a:r>
                <a:r>
                  <a:rPr lang="en-US" altLang="zh-CN" baseline="-25000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 , …]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15" y="3733218"/>
                <a:ext cx="215475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133" t="-10526" r="-339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4419600" y="2014214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90451" y="3574702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</a:t>
            </a:r>
            <a:endParaRPr lang="en-US" i="1" dirty="0"/>
          </a:p>
        </p:txBody>
      </p:sp>
      <p:sp>
        <p:nvSpPr>
          <p:cNvPr id="23" name="矩形 22"/>
          <p:cNvSpPr/>
          <p:nvPr/>
        </p:nvSpPr>
        <p:spPr>
          <a:xfrm>
            <a:off x="4419600" y="2475879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>
            <a:stCxn id="22" idx="3"/>
          </p:cNvCxnSpPr>
          <p:nvPr/>
        </p:nvCxnSpPr>
        <p:spPr>
          <a:xfrm flipV="1">
            <a:off x="4841510" y="2245046"/>
            <a:ext cx="416290" cy="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841510" y="2706711"/>
            <a:ext cx="416290" cy="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下箭头 3"/>
          <p:cNvSpPr/>
          <p:nvPr/>
        </p:nvSpPr>
        <p:spPr>
          <a:xfrm rot="7151100">
            <a:off x="3393755" y="3851502"/>
            <a:ext cx="687412" cy="2511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"/>
          <p:cNvSpPr txBox="1">
            <a:spLocks noChangeArrowheads="1"/>
          </p:cNvSpPr>
          <p:nvPr/>
        </p:nvSpPr>
        <p:spPr bwMode="auto">
          <a:xfrm>
            <a:off x="152400" y="96838"/>
            <a:ext cx="2836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smtClean="0">
                <a:solidFill>
                  <a:srgbClr val="FFFF00"/>
                </a:solidFill>
                <a:cs typeface="Arial"/>
              </a:rPr>
              <a:t>Reverse engineering</a:t>
            </a:r>
            <a:endParaRPr lang="zh-CN" altLang="en-US" b="1" smtClean="0">
              <a:solidFill>
                <a:srgbClr val="FFFF00"/>
              </a:solidFill>
              <a:cs typeface="Arial"/>
            </a:endParaRPr>
          </a:p>
        </p:txBody>
      </p:sp>
      <p:sp>
        <p:nvSpPr>
          <p:cNvPr id="13315" name="TextBox 2"/>
          <p:cNvSpPr txBox="1">
            <a:spLocks noChangeArrowheads="1"/>
          </p:cNvSpPr>
          <p:nvPr/>
        </p:nvSpPr>
        <p:spPr bwMode="auto">
          <a:xfrm>
            <a:off x="1066800" y="871538"/>
            <a:ext cx="7685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solidFill>
                  <a:srgbClr val="FFFFFF"/>
                </a:solidFill>
                <a:cs typeface="Arial"/>
              </a:rPr>
              <a:t>Given a state transition trajectory, what networks can realize it?</a:t>
            </a:r>
            <a:endParaRPr lang="zh-CN" altLang="en-US" smtClean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517650"/>
            <a:ext cx="3733800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752600"/>
            <a:ext cx="50895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5711825"/>
            <a:ext cx="4929187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762000" y="522288"/>
            <a:ext cx="2319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solidFill>
                  <a:srgbClr val="FFFFFF"/>
                </a:solidFill>
                <a:cs typeface="Arial"/>
              </a:rPr>
              <a:t>10</a:t>
            </a:r>
            <a:r>
              <a:rPr lang="en-US" altLang="zh-CN" baseline="30000" smtClean="0">
                <a:solidFill>
                  <a:srgbClr val="FFFFFF"/>
                </a:solidFill>
                <a:cs typeface="Arial"/>
              </a:rPr>
              <a:t>30</a:t>
            </a:r>
            <a:r>
              <a:rPr lang="en-US" altLang="zh-CN" smtClean="0">
                <a:solidFill>
                  <a:srgbClr val="FFFFFF"/>
                </a:solidFill>
                <a:cs typeface="Arial"/>
              </a:rPr>
              <a:t> networks can</a:t>
            </a:r>
            <a:endParaRPr lang="zh-CN" altLang="en-US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798513" y="1412875"/>
            <a:ext cx="7481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mtClean="0">
                <a:solidFill>
                  <a:srgbClr val="FFFFFF"/>
                </a:solidFill>
                <a:cs typeface="Arial"/>
              </a:rPr>
              <a:t>Among them, only about 40000 minimal networks (23 edges)</a:t>
            </a:r>
            <a:endParaRPr lang="zh-CN" altLang="en-US" smtClean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2684463"/>
            <a:ext cx="8932863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6839" y="10156"/>
            <a:ext cx="59572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altLang="zh-CN" sz="3600" b="1" dirty="0" smtClean="0">
                <a:solidFill>
                  <a:schemeClr val="hlink"/>
                </a:solidFill>
                <a:ea typeface="宋体" pitchFamily="2" charset="-122"/>
                <a:cs typeface="Times New Roman" pitchFamily="18" charset="0"/>
              </a:rPr>
              <a:t>Biological dynamical systems</a:t>
            </a:r>
            <a:endParaRPr lang="zh-CN" altLang="en-US" sz="3600" b="1" dirty="0">
              <a:solidFill>
                <a:schemeClr val="hlink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988367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Organismal level: body weight change dynamics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69465"/>
            <a:ext cx="55435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5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6839" y="10156"/>
            <a:ext cx="59572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altLang="zh-CN" sz="3600" b="1" dirty="0" smtClean="0">
                <a:solidFill>
                  <a:schemeClr val="hlink"/>
                </a:solidFill>
                <a:ea typeface="宋体" pitchFamily="2" charset="-122"/>
                <a:cs typeface="Times New Roman" pitchFamily="18" charset="0"/>
              </a:rPr>
              <a:t>Biological dynamical systems</a:t>
            </a:r>
            <a:endParaRPr lang="zh-CN" altLang="en-US" sz="3600" b="1" dirty="0">
              <a:solidFill>
                <a:schemeClr val="hlink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978207"/>
            <a:ext cx="345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Atomic level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1737361"/>
            <a:ext cx="4460069" cy="426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57400"/>
            <a:ext cx="4216571" cy="30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1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8077200" cy="4532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81000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Enzyme PGAM1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27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33600" y="712857"/>
            <a:ext cx="492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/>
              <a:t>Biology</a:t>
            </a:r>
            <a:r>
              <a:rPr lang="zh-CN" altLang="en-US" sz="4000" b="1" dirty="0" smtClean="0"/>
              <a:t>  </a:t>
            </a:r>
            <a:r>
              <a:rPr lang="en-US" altLang="zh-CN" sz="4000" b="1" dirty="0" smtClean="0"/>
              <a:t>+  Dynamics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10" y="1895778"/>
            <a:ext cx="2875323" cy="16173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3" y="1905000"/>
            <a:ext cx="4199467" cy="152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31" y="4267200"/>
            <a:ext cx="3988859" cy="22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7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4387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C000"/>
                </a:solidFill>
              </a:rPr>
              <a:t>Molecular Dynamics Simulation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76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07421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8762" y="4724400"/>
            <a:ext cx="1681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Wild-type system</a:t>
            </a:r>
            <a:endParaRPr lang="zh-CN" altLang="en-US" b="1" dirty="0"/>
          </a:p>
        </p:txBody>
      </p:sp>
      <p:pic>
        <p:nvPicPr>
          <p:cNvPr id="76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3962400" cy="263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67400" y="4724400"/>
            <a:ext cx="1918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Y26 phosphorylated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98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463367" cy="644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28600" y="3581400"/>
            <a:ext cx="7086600" cy="228600"/>
          </a:xfrm>
          <a:prstGeom prst="rect">
            <a:avLst/>
          </a:prstGeom>
          <a:noFill/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6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782050" cy="189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304800"/>
            <a:ext cx="4275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C000"/>
                </a:solidFill>
              </a:rPr>
              <a:t>Binding free energy calculation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72400" y="1143000"/>
            <a:ext cx="123825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3000" y="1104900"/>
            <a:ext cx="16002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0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4" y="1524000"/>
            <a:ext cx="8157155" cy="356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04800"/>
            <a:ext cx="429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C000"/>
                </a:solidFill>
              </a:rPr>
              <a:t>Per-residue binding free energy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9970" y="186968"/>
            <a:ext cx="2069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hlink"/>
                </a:solidFill>
                <a:ea typeface="宋体" charset="-122"/>
              </a:rPr>
              <a:t>Summary</a:t>
            </a:r>
            <a:endParaRPr lang="zh-CN" altLang="en-US" sz="3600" b="1" dirty="0"/>
          </a:p>
        </p:txBody>
      </p:sp>
      <p:sp>
        <p:nvSpPr>
          <p:cNvPr id="4" name="矩形 3"/>
          <p:cNvSpPr/>
          <p:nvPr/>
        </p:nvSpPr>
        <p:spPr>
          <a:xfrm>
            <a:off x="914400" y="12192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Tyr26 phosphorylation of PGAM1 </a:t>
            </a:r>
            <a:r>
              <a:rPr lang="en-US" altLang="zh-CN" sz="2400" dirty="0" smtClean="0"/>
              <a:t>provides a </a:t>
            </a:r>
            <a:r>
              <a:rPr lang="en-US" altLang="zh-CN" sz="2400" dirty="0"/>
              <a:t>metabolic advantage to </a:t>
            </a:r>
            <a:r>
              <a:rPr lang="en-US" altLang="zh-CN" sz="2400" dirty="0" smtClean="0"/>
              <a:t>tumors by </a:t>
            </a:r>
            <a:r>
              <a:rPr lang="en-US" altLang="zh-CN" sz="2400" dirty="0"/>
              <a:t>stabilizing the active conformation</a:t>
            </a:r>
            <a:endParaRPr lang="zh-CN" altLang="en-US" sz="2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962400" cy="263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3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7200" y="381000"/>
            <a:ext cx="830580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分子动力学模拟</a:t>
            </a:r>
            <a:endParaRPr lang="en-US" altLang="zh-CN" dirty="0">
              <a:solidFill>
                <a:srgbClr val="FFC000"/>
              </a:solidFill>
            </a:endParaRPr>
          </a:p>
          <a:p>
            <a:pPr lvl="0"/>
            <a:r>
              <a:rPr lang="zh-CN" altLang="en-US" sz="2000" dirty="0" smtClean="0"/>
              <a:t>      生物大分子结构，所有原子的运动轨迹，经典的牛顿力学</a:t>
            </a:r>
            <a:endParaRPr lang="en-US" altLang="zh-CN" sz="2000" dirty="0" smtClean="0"/>
          </a:p>
          <a:p>
            <a:pPr lvl="0"/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分子对接，力场，</a:t>
            </a:r>
            <a:r>
              <a:rPr lang="en-US" altLang="zh-CN" sz="2000" dirty="0" smtClean="0"/>
              <a:t>Amber software package</a:t>
            </a:r>
          </a:p>
          <a:p>
            <a:pPr lvl="0"/>
            <a:endParaRPr lang="en-US" altLang="zh-CN" dirty="0">
              <a:solidFill>
                <a:srgbClr val="FFC000"/>
              </a:solidFill>
            </a:endParaRPr>
          </a:p>
          <a:p>
            <a:pPr lvl="0"/>
            <a:endParaRPr lang="en-US" altLang="zh-CN" dirty="0" smtClean="0">
              <a:solidFill>
                <a:srgbClr val="FFC000"/>
              </a:solidFill>
            </a:endParaRPr>
          </a:p>
          <a:p>
            <a:pPr lvl="0"/>
            <a:r>
              <a:rPr lang="zh-CN" altLang="en-US" dirty="0" smtClean="0">
                <a:solidFill>
                  <a:srgbClr val="FFC000"/>
                </a:solidFill>
              </a:rPr>
              <a:t>动力系统</a:t>
            </a:r>
            <a:r>
              <a:rPr lang="zh-CN" altLang="en-US" dirty="0">
                <a:solidFill>
                  <a:srgbClr val="FFC000"/>
                </a:solidFill>
              </a:rPr>
              <a:t>基本概念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zh-CN" altLang="en-US" sz="2000" dirty="0" smtClean="0"/>
              <a:t>      状态空间</a:t>
            </a:r>
            <a:r>
              <a:rPr lang="zh-CN" altLang="en-US" sz="2000" dirty="0"/>
              <a:t>、连续及离散系统、稳定性、系统终态的分类</a:t>
            </a:r>
            <a:endParaRPr lang="en-US" sz="2000" dirty="0"/>
          </a:p>
          <a:p>
            <a:r>
              <a:rPr lang="en-US" dirty="0"/>
              <a:t> </a:t>
            </a:r>
          </a:p>
          <a:p>
            <a:pPr lvl="0"/>
            <a:r>
              <a:rPr lang="zh-CN" altLang="en-US" dirty="0">
                <a:solidFill>
                  <a:srgbClr val="FFC000"/>
                </a:solidFill>
              </a:rPr>
              <a:t>线性系统理论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zh-CN" altLang="en-US" sz="2000" dirty="0" smtClean="0"/>
              <a:t>      线性系统</a:t>
            </a:r>
            <a:r>
              <a:rPr lang="zh-CN" altLang="en-US" sz="2000" dirty="0"/>
              <a:t>的解析解，脉冲响应函数</a:t>
            </a:r>
            <a:endParaRPr lang="en-US" sz="2000" dirty="0"/>
          </a:p>
          <a:p>
            <a:r>
              <a:rPr lang="zh-CN" altLang="en-US" sz="2000" dirty="0" smtClean="0"/>
              <a:t>      拉普拉斯变换</a:t>
            </a:r>
            <a:endParaRPr lang="en-US" sz="2000" dirty="0"/>
          </a:p>
          <a:p>
            <a:r>
              <a:rPr lang="zh-CN" altLang="en-US" sz="2000" dirty="0" smtClean="0"/>
              <a:t>      控制理论</a:t>
            </a:r>
            <a:r>
              <a:rPr lang="zh-CN" altLang="en-US" sz="2000" dirty="0"/>
              <a:t>初步</a:t>
            </a:r>
            <a:endParaRPr lang="en-US" sz="2000" dirty="0"/>
          </a:p>
          <a:p>
            <a:pPr lvl="0"/>
            <a:endParaRPr lang="en-US" dirty="0"/>
          </a:p>
          <a:p>
            <a:pPr lvl="0"/>
            <a:r>
              <a:rPr lang="zh-CN" altLang="en-US" dirty="0" smtClean="0">
                <a:solidFill>
                  <a:srgbClr val="FFC000"/>
                </a:solidFill>
              </a:rPr>
              <a:t>生物网络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zh-CN" altLang="en-US" dirty="0" smtClean="0"/>
              <a:t>     </a:t>
            </a:r>
            <a:r>
              <a:rPr lang="zh-CN" altLang="en-US" sz="2000" dirty="0" smtClean="0"/>
              <a:t>对</a:t>
            </a:r>
            <a:r>
              <a:rPr lang="zh-CN" altLang="en-US" sz="2000" dirty="0"/>
              <a:t>基因调控、信号传导、蛋白相互作用的网络</a:t>
            </a:r>
            <a:r>
              <a:rPr lang="zh-CN" altLang="en-US" sz="2000" dirty="0" smtClean="0"/>
              <a:t>建模</a:t>
            </a:r>
            <a:endParaRPr lang="en-US" altLang="zh-CN" sz="2000" dirty="0" smtClean="0"/>
          </a:p>
          <a:p>
            <a:r>
              <a:rPr lang="zh-CN" altLang="en-US" sz="2000" dirty="0" smtClean="0"/>
              <a:t>      实例分析</a:t>
            </a:r>
            <a:endParaRPr lang="en-US" sz="2000" dirty="0"/>
          </a:p>
          <a:p>
            <a:r>
              <a:rPr lang="en-US" dirty="0"/>
              <a:t> </a:t>
            </a:r>
          </a:p>
          <a:p>
            <a:pPr lvl="0"/>
            <a:r>
              <a:rPr lang="zh-CN" altLang="en-US" dirty="0" smtClean="0">
                <a:solidFill>
                  <a:srgbClr val="FFC000"/>
                </a:solidFill>
              </a:rPr>
              <a:t>机体层次上的动力学模拟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7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21418" y="0"/>
            <a:ext cx="53400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altLang="zh-CN" sz="3600" b="1" dirty="0" smtClean="0">
                <a:solidFill>
                  <a:schemeClr val="hlink"/>
                </a:solidFill>
                <a:ea typeface="宋体" pitchFamily="2" charset="-122"/>
                <a:cs typeface="Times New Roman" pitchFamily="18" charset="0"/>
              </a:rPr>
              <a:t>Dynamical systems theory</a:t>
            </a:r>
            <a:endParaRPr lang="zh-CN" altLang="en-US" sz="3600" b="1" dirty="0">
              <a:solidFill>
                <a:schemeClr val="hlink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4400" y="646331"/>
            <a:ext cx="6400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An </a:t>
            </a:r>
            <a:r>
              <a:rPr lang="en-US" dirty="0"/>
              <a:t>area of mathematics used to describe the behavior of complex dynamical systems, usually by employing differential equations or difference equations.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06068" y="3045767"/>
                <a:ext cx="2131224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𝐱</m:t>
                          </m:r>
                        </m:num>
                        <m:den>
                          <m:r>
                            <a:rPr lang="en-US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𝐱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1" i="0" smtClean="0">
                          <a:solidFill>
                            <a:srgbClr val="00B050"/>
                          </a:solidFill>
                          <a:latin typeface="Cambria Math"/>
                        </a:rPr>
                        <m:t>𝐩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68" y="3045767"/>
                <a:ext cx="2131224" cy="79355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25806" y="6187281"/>
                <a:ext cx="30114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𝐱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𝐱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06" y="6187281"/>
                <a:ext cx="3011402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98108" y="2433934"/>
            <a:ext cx="1701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Continuous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5156" y="5725616"/>
            <a:ext cx="1277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Discrete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07314" y="4036367"/>
                <a:ext cx="20970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smtClean="0">
                        <a:solidFill>
                          <a:srgbClr val="FF0000"/>
                        </a:solidFill>
                        <a:latin typeface="Cambria Math"/>
                      </a:rPr>
                      <m:t>𝐱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= [ x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, x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, …]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14" y="4036367"/>
                <a:ext cx="2097049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0526" r="-348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276" name="Picture 4" descr="Image result for dynamical syste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97" y="4186956"/>
            <a:ext cx="3301076" cy="24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椭圆 17"/>
          <p:cNvSpPr/>
          <p:nvPr/>
        </p:nvSpPr>
        <p:spPr>
          <a:xfrm flipV="1">
            <a:off x="6792230" y="6514616"/>
            <a:ext cx="110490" cy="1154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 flipV="1">
            <a:off x="7047500" y="6514616"/>
            <a:ext cx="110490" cy="1154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 flipV="1">
            <a:off x="6487430" y="6443514"/>
            <a:ext cx="110490" cy="1154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simulation ru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270" y="2030410"/>
            <a:ext cx="3456343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8480463" y="6212681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58714" y="4108911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407314" y="4627264"/>
                <a:ext cx="21547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B050"/>
                        </a:solidFill>
                        <a:latin typeface="Cambria Math"/>
                      </a:rPr>
                      <m:t>𝐩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= [ p</a:t>
                </a:r>
                <a:r>
                  <a:rPr lang="en-US" altLang="zh-CN" baseline="-25000" dirty="0" smtClean="0">
                    <a:solidFill>
                      <a:srgbClr val="00B05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, p</a:t>
                </a:r>
                <a:r>
                  <a:rPr lang="en-US" altLang="zh-CN" baseline="-25000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00B050"/>
                    </a:solidFill>
                  </a:rPr>
                  <a:t> , …]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14" y="4627264"/>
                <a:ext cx="2154757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133" t="-10526" r="-339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4419600" y="2014214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90451" y="3574702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</a:t>
            </a:r>
            <a:endParaRPr lang="en-US" i="1" dirty="0"/>
          </a:p>
        </p:txBody>
      </p:sp>
      <p:sp>
        <p:nvSpPr>
          <p:cNvPr id="23" name="矩形 22"/>
          <p:cNvSpPr/>
          <p:nvPr/>
        </p:nvSpPr>
        <p:spPr>
          <a:xfrm>
            <a:off x="4419600" y="2475879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>
            <a:stCxn id="22" idx="3"/>
          </p:cNvCxnSpPr>
          <p:nvPr/>
        </p:nvCxnSpPr>
        <p:spPr>
          <a:xfrm flipV="1">
            <a:off x="4841510" y="2245046"/>
            <a:ext cx="416290" cy="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841510" y="2706711"/>
            <a:ext cx="416290" cy="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88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6839" y="10156"/>
            <a:ext cx="59572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altLang="zh-CN" sz="3600" b="1" dirty="0" smtClean="0">
                <a:solidFill>
                  <a:schemeClr val="hlink"/>
                </a:solidFill>
                <a:ea typeface="宋体" pitchFamily="2" charset="-122"/>
                <a:cs typeface="Times New Roman" pitchFamily="18" charset="0"/>
              </a:rPr>
              <a:t>Biological dynamical systems</a:t>
            </a:r>
            <a:endParaRPr lang="zh-CN" altLang="en-US" sz="3600" b="1" dirty="0">
              <a:solidFill>
                <a:schemeClr val="hlink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215" y="838200"/>
            <a:ext cx="474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Population level:    HIV dynamics</a:t>
            </a:r>
            <a:endParaRPr lang="en-US" dirty="0"/>
          </a:p>
        </p:txBody>
      </p:sp>
      <p:sp>
        <p:nvSpPr>
          <p:cNvPr id="4" name="AutoShape 2" descr="Image result for HI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286000"/>
            <a:ext cx="3523827" cy="2642870"/>
          </a:xfrm>
          <a:prstGeom prst="rect">
            <a:avLst/>
          </a:prstGeom>
        </p:spPr>
      </p:pic>
      <p:sp>
        <p:nvSpPr>
          <p:cNvPr id="6" name="AutoShape 5" descr="Image result for HIV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51" y="1981200"/>
            <a:ext cx="4350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0" y="228600"/>
            <a:ext cx="9144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Viral-host interaction: complexity and diversity in the immune system</a:t>
            </a:r>
            <a:br>
              <a:rPr lang="en-US" altLang="zh-CN" sz="4000" b="1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</a:br>
            <a:endParaRPr lang="en-US" altLang="zh-CN" sz="2800" smtClean="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4100" name="Text Box 8"/>
          <p:cNvSpPr txBox="1">
            <a:spLocks noChangeArrowheads="1"/>
          </p:cNvSpPr>
          <p:nvPr/>
        </p:nvSpPr>
        <p:spPr bwMode="auto">
          <a:xfrm>
            <a:off x="2895600" y="1835150"/>
            <a:ext cx="62484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 marL="37931725" indent="-37474525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160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 </a:t>
            </a:r>
            <a:r>
              <a:rPr lang="en-US" altLang="zh-CN" sz="240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Virus and the immune system have immense 	diversity.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smtClean="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240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 Virus induces immune system competition by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    rapid mutation.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/>
            </a:r>
            <a:br>
              <a:rPr lang="en-US" altLang="zh-CN" sz="240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</a:br>
            <a:endParaRPr lang="en-US" altLang="zh-CN" sz="2400" smtClean="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2400" smtClean="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rPr>
              <a:t>  New Vaccination strategies based on 	immune system modelling.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smtClean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  </a:t>
            </a:r>
          </a:p>
        </p:txBody>
      </p:sp>
      <p:sp>
        <p:nvSpPr>
          <p:cNvPr id="5" name="矩形 4"/>
          <p:cNvSpPr/>
          <p:nvPr/>
        </p:nvSpPr>
        <p:spPr>
          <a:xfrm>
            <a:off x="5187571" y="6299200"/>
            <a:ext cx="3811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/>
              <a:t>Wang &amp; Deem </a:t>
            </a:r>
            <a:r>
              <a:rPr lang="en-US" sz="1800" b="1" dirty="0" smtClean="0"/>
              <a:t>PRL </a:t>
            </a:r>
            <a:r>
              <a:rPr lang="en-US" sz="1800" b="1" dirty="0"/>
              <a:t>97, 188106 (2006)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62200"/>
            <a:ext cx="2276475" cy="200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28" y="155257"/>
            <a:ext cx="6905625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73363"/>
            <a:ext cx="5029200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187571" y="6299200"/>
            <a:ext cx="3811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/>
              <a:t>Wang &amp; Deem </a:t>
            </a:r>
            <a:r>
              <a:rPr lang="en-US" sz="1800" b="1" dirty="0" smtClean="0"/>
              <a:t>PRL </a:t>
            </a:r>
            <a:r>
              <a:rPr lang="en-US" sz="1800" b="1" dirty="0"/>
              <a:t>97, 188106 (2006)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519113"/>
            <a:ext cx="64674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6839" y="10156"/>
            <a:ext cx="59572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r>
              <a:rPr lang="en-US" altLang="zh-CN" sz="3600" b="1" dirty="0" smtClean="0">
                <a:solidFill>
                  <a:schemeClr val="hlink"/>
                </a:solidFill>
                <a:ea typeface="宋体" pitchFamily="2" charset="-122"/>
                <a:cs typeface="Times New Roman" pitchFamily="18" charset="0"/>
              </a:rPr>
              <a:t>Biological dynamical systems</a:t>
            </a:r>
            <a:endParaRPr lang="zh-CN" altLang="en-US" sz="3600" b="1" dirty="0">
              <a:solidFill>
                <a:schemeClr val="hlink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215" y="838200"/>
            <a:ext cx="7144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Molecular systems level:    network dynamics</a:t>
            </a:r>
            <a:endParaRPr lang="en-US" dirty="0"/>
          </a:p>
        </p:txBody>
      </p:sp>
      <p:sp>
        <p:nvSpPr>
          <p:cNvPr id="6" name="AutoShape 2" descr="Image result for HI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Image result for HIV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2" descr="http://compbio.sph.harvard.edu/chb/images/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5573713" cy="52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32683</TotalTime>
  <Words>329</Words>
  <Application>Microsoft Office PowerPoint</Application>
  <PresentationFormat>全屏显示(4:3)</PresentationFormat>
  <Paragraphs>90</Paragraphs>
  <Slides>24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Stream</vt:lpstr>
      <vt:lpstr>1_Stream</vt:lpstr>
      <vt:lpstr>2_Stream</vt:lpstr>
      <vt:lpstr>3_Stream</vt:lpstr>
      <vt:lpstr>4_Stream</vt:lpstr>
      <vt:lpstr>6_Stream</vt:lpstr>
      <vt:lpstr>7_Stream</vt:lpstr>
      <vt:lpstr>8_Stream</vt:lpstr>
      <vt:lpstr>9_Stream</vt:lpstr>
      <vt:lpstr>10_Stream</vt:lpstr>
      <vt:lpstr>11_Stream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MC SYSTEM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Analysis of Complex Diseases</dc:title>
  <dc:creator>MC SYSTEM</dc:creator>
  <cp:lastModifiedBy>GW</cp:lastModifiedBy>
  <cp:revision>2940</cp:revision>
  <dcterms:created xsi:type="dcterms:W3CDTF">2012-01-24T08:29:35Z</dcterms:created>
  <dcterms:modified xsi:type="dcterms:W3CDTF">2018-09-06T11:22:53Z</dcterms:modified>
</cp:coreProperties>
</file>